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65" r:id="rId7"/>
    <p:sldId id="263" r:id="rId8"/>
    <p:sldId id="272" r:id="rId9"/>
    <p:sldId id="268" r:id="rId10"/>
    <p:sldId id="267" r:id="rId11"/>
    <p:sldId id="273" r:id="rId12"/>
    <p:sldId id="271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D3DACE0-5698-C84E-9201-54D5BEECAEFB}">
          <p14:sldIdLst>
            <p14:sldId id="256"/>
            <p14:sldId id="257"/>
            <p14:sldId id="258"/>
            <p14:sldId id="261"/>
            <p14:sldId id="262"/>
            <p14:sldId id="265"/>
            <p14:sldId id="263"/>
            <p14:sldId id="272"/>
            <p14:sldId id="268"/>
            <p14:sldId id="267"/>
            <p14:sldId id="273"/>
            <p14:sldId id="271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70"/>
    <p:restoredTop sz="94681"/>
  </p:normalViewPr>
  <p:slideViewPr>
    <p:cSldViewPr snapToGrid="0" snapToObjects="1">
      <p:cViewPr varScale="1">
        <p:scale>
          <a:sx n="107" d="100"/>
          <a:sy n="107" d="100"/>
        </p:scale>
        <p:origin x="4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A5243-A693-E748-BCF4-50A2B20F18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5C3DF0-6D9F-E94C-B96B-7D11A791D0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3FD9E1-5C3A-3446-9DFB-9A551F84E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5BB28-2D37-DA4D-9746-4C8372796880}" type="datetimeFigureOut">
              <a:rPr lang="en-US" smtClean="0"/>
              <a:t>5/17/18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97E05B-D3D7-EA40-9417-06D411772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E5156E-8CA1-544F-9103-100AFD82E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60225-1771-194C-B009-371FEFA8B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325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9BFDB-991D-BF40-AE81-CC0519154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ADA157-C1D8-6B45-BC84-5746274AFE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51EB35-C76E-A845-9E67-86A0EBF80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5BB28-2D37-DA4D-9746-4C8372796880}" type="datetimeFigureOut">
              <a:rPr lang="en-US" smtClean="0"/>
              <a:t>5/17/18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4E8FE7-C0AA-1E48-A4BB-7760FB611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EDC3D-C283-C64A-AE9B-5671AEBED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60225-1771-194C-B009-371FEFA8B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464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77D17A-597D-B747-A675-1AA14651F6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799F7A-DBC3-4640-B964-9139F2EB4E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6C9B20-C260-0741-A1EE-0FDFAB4A7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5BB28-2D37-DA4D-9746-4C8372796880}" type="datetimeFigureOut">
              <a:rPr lang="en-US" smtClean="0"/>
              <a:t>5/17/18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F23096-2A89-D64B-A655-66360DC03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67925-0FBD-0342-80D3-720C1C326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60225-1771-194C-B009-371FEFA8B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160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A7BDB-1082-924F-B175-87DCD053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AF15E-3A8C-604D-B0C9-6852A3FEB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AEE44E-54F8-E249-AB2A-064461C02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5BB28-2D37-DA4D-9746-4C8372796880}" type="datetimeFigureOut">
              <a:rPr lang="en-US" smtClean="0"/>
              <a:t>5/17/18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4D4AE-1A2C-614E-BD24-FD950A91B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BFF63-F4EA-6E4C-AB9E-D6CD94120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60225-1771-194C-B009-371FEFA8B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899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186CB-A464-664D-963E-88B1F61C3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B536C9-04E2-7C48-87D0-5BC1D31D1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628CD-05FB-9F4C-A5E0-DDB2AA458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5BB28-2D37-DA4D-9746-4C8372796880}" type="datetimeFigureOut">
              <a:rPr lang="en-US" smtClean="0"/>
              <a:t>5/17/18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598E0-622D-B24F-B9C9-60CD314D3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9A587F-F656-5A46-9B2B-FE20153E4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60225-1771-194C-B009-371FEFA8B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945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7F002-F001-474B-9754-EB4AFE365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659E3-C297-8146-A7C1-C35C915623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D1E43D-D1D6-D04E-990F-9621892209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9F44EB-13F1-864B-92F7-3DB5787D4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5BB28-2D37-DA4D-9746-4C8372796880}" type="datetimeFigureOut">
              <a:rPr lang="en-US" smtClean="0"/>
              <a:t>5/17/18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241E21-CE57-5C4B-B1C1-C39557534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65B756-A766-C741-9873-1C709510F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60225-1771-194C-B009-371FEFA8B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050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ED2EB-D361-5B4A-8434-F6B1A4E37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DD6F7F-AAA8-7A42-936B-B11E92BDC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5E430B-482D-CF45-ADE1-9139225D18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88326B-EAEA-B242-8862-57DE6982BC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B9C37F-9793-F644-AE84-218ED80574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D35659-A9FA-B54B-950F-1F03B6387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5BB28-2D37-DA4D-9746-4C8372796880}" type="datetimeFigureOut">
              <a:rPr lang="en-US" smtClean="0"/>
              <a:t>5/17/18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C052EE-B24E-954E-A0BA-861803000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AC95EC-FAF1-364E-AB68-41A488782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60225-1771-194C-B009-371FEFA8B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891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D634D-0071-C14E-AF83-03F7CACA9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B58121-E089-4A42-9334-E72ADCACC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5BB28-2D37-DA4D-9746-4C8372796880}" type="datetimeFigureOut">
              <a:rPr lang="en-US" smtClean="0"/>
              <a:t>5/17/18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119343-829F-C04D-99F5-166B61344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4A0F10-8AC6-5D47-AF20-8AE97C0C8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60225-1771-194C-B009-371FEFA8B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635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23F276-DF57-444D-8E22-15F8104CE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5BB28-2D37-DA4D-9746-4C8372796880}" type="datetimeFigureOut">
              <a:rPr lang="en-US" smtClean="0"/>
              <a:t>5/17/18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628400-3B80-4441-9428-F660FF7F2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8D9E6-E22F-C84C-B16E-18DC8A5C0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60225-1771-194C-B009-371FEFA8B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34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D30ED-9A18-A449-8487-BE41ADB0A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F2449-8775-0047-AD48-9DCBCF71C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59ADF8-019A-9D44-9F14-464336C650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38B723-7C18-C142-B4D1-2D82DB628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5BB28-2D37-DA4D-9746-4C8372796880}" type="datetimeFigureOut">
              <a:rPr lang="en-US" smtClean="0"/>
              <a:t>5/17/18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BB05AB-16D0-D542-BF8C-E9C443335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1AA310-61E1-3247-AA32-3E5835EB6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60225-1771-194C-B009-371FEFA8B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16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CF80-B6F8-D047-84D8-B2B0748C4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32697D-2542-7D41-8804-EAE416DDD1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229BF7-8DA4-D741-B864-98F90AEEA8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700E17-752F-454E-9B04-FEC41514C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5BB28-2D37-DA4D-9746-4C8372796880}" type="datetimeFigureOut">
              <a:rPr lang="en-US" smtClean="0"/>
              <a:t>5/17/18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238783-5B64-8A41-8DFC-B6C3494F4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A1D10D-71AE-384D-A22B-F328CC8CA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60225-1771-194C-B009-371FEFA8B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164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9E7D1B-5D8F-904D-9A9B-AB65BBB35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956A7F-BAD2-CB43-A925-FD826BA577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3DC554-C515-A240-997D-8FD55D237A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A5BB28-2D37-DA4D-9746-4C8372796880}" type="datetimeFigureOut">
              <a:rPr lang="en-US" smtClean="0"/>
              <a:t>5/17/18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5ED23-0D51-0F42-AE23-8C153F41F9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4377D-F442-BC40-AB53-C6E52C4055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B60225-1771-194C-B009-371FEFA8B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618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AC3A1-38A3-C542-9E3E-A4F7D5CBAA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Hans" dirty="0"/>
              <a:t>Image Super-resolution for OCT and CT images using deep learning method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C1C013-C3B9-6C4B-8532-A7F9C0050B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Hans" dirty="0" err="1"/>
              <a:t>Dingyan</a:t>
            </a:r>
            <a:r>
              <a:rPr lang="zh-Hans" altLang="en-US" dirty="0"/>
              <a:t> </a:t>
            </a:r>
            <a:r>
              <a:rPr lang="en-US" altLang="zh-Hans" dirty="0"/>
              <a:t>Chen</a:t>
            </a:r>
          </a:p>
          <a:p>
            <a:r>
              <a:rPr lang="en-US" altLang="zh-Hans" dirty="0"/>
              <a:t>4276853</a:t>
            </a:r>
          </a:p>
          <a:p>
            <a:r>
              <a:rPr lang="en-US" dirty="0"/>
              <a:t>Supervisor: Bai Li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F9E2AE-123A-CB45-8655-7AD890AE60C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408"/>
          <a:stretch>
            <a:fillRect/>
          </a:stretch>
        </p:blipFill>
        <p:spPr bwMode="auto">
          <a:xfrm>
            <a:off x="4397107" y="5020991"/>
            <a:ext cx="2994025" cy="15201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520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D2484-2020-1A49-A176-CEAD671AE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Hans"/>
              <a:t>Evaluation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EDCF5-4302-3B4C-AC48-4A01A4E9B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Hans" dirty="0"/>
              <a:t>Data</a:t>
            </a:r>
            <a:r>
              <a:rPr lang="zh-Hans" altLang="en-US" dirty="0"/>
              <a:t> </a:t>
            </a:r>
            <a:r>
              <a:rPr lang="en-US" altLang="zh-Hans" dirty="0"/>
              <a:t>collection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3BBBA6-3811-6F42-8E97-6D98BFF8B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008" y="2360831"/>
            <a:ext cx="8573984" cy="4057865"/>
          </a:xfrm>
          <a:prstGeom prst="rect">
            <a:avLst/>
          </a:prstGeom>
        </p:spPr>
      </p:pic>
      <p:pic>
        <p:nvPicPr>
          <p:cNvPr id="6" name="image48.png" descr="图表">
            <a:extLst>
              <a:ext uri="{FF2B5EF4-FFF2-40B4-BE49-F238E27FC236}">
                <a16:creationId xmlns:a16="http://schemas.microsoft.com/office/drawing/2014/main" id="{10279C73-AB85-F94E-A768-B08FBB54D586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095073" y="2876954"/>
            <a:ext cx="3600137" cy="214630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1016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4B058696-0E3F-BB4B-96FF-5B0048941313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1004528"/>
            <a:ext cx="6250769" cy="46880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D86FE7-23CA-9447-85D7-F71532F2F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altLang="zh-Hans" sz="2800" dirty="0">
                <a:solidFill>
                  <a:srgbClr val="FFFFFF"/>
                </a:solidFill>
              </a:rPr>
              <a:t>Result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1A635AD-A74C-4D56-9C15-FA7BA9E3A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Two advantages of my method:</a:t>
            </a:r>
          </a:p>
          <a:p>
            <a:r>
              <a:rPr lang="en-US" sz="2000" dirty="0">
                <a:solidFill>
                  <a:schemeClr val="bg1"/>
                </a:solidFill>
              </a:rPr>
              <a:t>Scale up the image by 4x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The detail </a:t>
            </a:r>
            <a:r>
              <a:rPr lang="en-US" altLang="zh-Hans" sz="2000" dirty="0">
                <a:solidFill>
                  <a:schemeClr val="bg1"/>
                </a:solidFill>
              </a:rPr>
              <a:t>is</a:t>
            </a:r>
            <a:r>
              <a:rPr lang="zh-Hans" altLang="en-US" sz="20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more smooth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Drawbacks: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The result is generated, therefore, this might not be actual</a:t>
            </a:r>
          </a:p>
          <a:p>
            <a:r>
              <a:rPr lang="en-US" sz="2000" dirty="0">
                <a:solidFill>
                  <a:schemeClr val="bg1"/>
                </a:solidFill>
              </a:rPr>
              <a:t>Bad</a:t>
            </a:r>
            <a:r>
              <a:rPr lang="zh-Hans" altLang="en-US" sz="2000" dirty="0">
                <a:solidFill>
                  <a:schemeClr val="bg1"/>
                </a:solidFill>
              </a:rPr>
              <a:t> </a:t>
            </a:r>
            <a:r>
              <a:rPr lang="en-US" altLang="zh-Hans" sz="2000" dirty="0">
                <a:solidFill>
                  <a:schemeClr val="bg1"/>
                </a:solidFill>
              </a:rPr>
              <a:t>effects</a:t>
            </a:r>
            <a:r>
              <a:rPr lang="zh-Hans" altLang="en-US" sz="2000" dirty="0">
                <a:solidFill>
                  <a:schemeClr val="bg1"/>
                </a:solidFill>
              </a:rPr>
              <a:t> </a:t>
            </a:r>
            <a:r>
              <a:rPr lang="en-US" altLang="zh-Hans" sz="2000" dirty="0">
                <a:solidFill>
                  <a:schemeClr val="bg1"/>
                </a:solidFill>
              </a:rPr>
              <a:t>on</a:t>
            </a:r>
            <a:r>
              <a:rPr lang="zh-Hans" altLang="en-US" sz="2000" dirty="0">
                <a:solidFill>
                  <a:schemeClr val="bg1"/>
                </a:solidFill>
              </a:rPr>
              <a:t> </a:t>
            </a:r>
            <a:r>
              <a:rPr lang="en-US" altLang="zh-Hans" sz="2000" dirty="0">
                <a:solidFill>
                  <a:schemeClr val="bg1"/>
                </a:solidFill>
              </a:rPr>
              <a:t>some</a:t>
            </a:r>
            <a:r>
              <a:rPr lang="zh-Hans" altLang="en-US" sz="2000" dirty="0">
                <a:solidFill>
                  <a:schemeClr val="bg1"/>
                </a:solidFill>
              </a:rPr>
              <a:t> </a:t>
            </a:r>
            <a:r>
              <a:rPr lang="en-US" altLang="zh-Hans" sz="2000" dirty="0" err="1">
                <a:solidFill>
                  <a:schemeClr val="bg1"/>
                </a:solidFill>
              </a:rPr>
              <a:t>imageset</a:t>
            </a:r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279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1D61D-0CFE-764E-B6F8-6851DDF09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760" y="2696845"/>
            <a:ext cx="10515600" cy="1325563"/>
          </a:xfrm>
        </p:spPr>
        <p:txBody>
          <a:bodyPr/>
          <a:lstStyle/>
          <a:p>
            <a:pPr algn="ctr"/>
            <a:r>
              <a:rPr lang="en-US" altLang="zh-Hans" dirty="0"/>
              <a:t>Thank</a:t>
            </a:r>
            <a:r>
              <a:rPr lang="zh-Hans" altLang="en-US" dirty="0"/>
              <a:t> </a:t>
            </a:r>
            <a:r>
              <a:rPr lang="en-US" altLang="zh-Hans" dirty="0"/>
              <a:t>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129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E43CA-D5F2-6D47-9468-D85307AAC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/>
              <a:t>Challenges</a:t>
            </a:r>
            <a:r>
              <a:rPr lang="zh-Hans" altLang="en-US" dirty="0"/>
              <a:t> </a:t>
            </a:r>
            <a:r>
              <a:rPr lang="en-US" altLang="zh-Hans" dirty="0"/>
              <a:t>in</a:t>
            </a:r>
            <a:r>
              <a:rPr lang="zh-Hans" altLang="en-US" dirty="0"/>
              <a:t> </a:t>
            </a:r>
            <a:r>
              <a:rPr lang="en-US" altLang="zh-Hans" dirty="0"/>
              <a:t>design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DBCFA-977B-3146-897E-27D4BE4C85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163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Hans" dirty="0"/>
              <a:t>Network</a:t>
            </a:r>
            <a:r>
              <a:rPr lang="zh-Hans" altLang="en-US" dirty="0"/>
              <a:t> </a:t>
            </a:r>
            <a:r>
              <a:rPr lang="en-US" altLang="zh-Hans" dirty="0"/>
              <a:t>Design(How</a:t>
            </a:r>
            <a:r>
              <a:rPr lang="zh-Hans" altLang="en-US" dirty="0"/>
              <a:t> </a:t>
            </a:r>
            <a:r>
              <a:rPr lang="en-US" altLang="zh-Hans" dirty="0"/>
              <a:t>to</a:t>
            </a:r>
            <a:r>
              <a:rPr lang="zh-Hans" altLang="en-US" dirty="0"/>
              <a:t> </a:t>
            </a:r>
            <a:r>
              <a:rPr lang="en-US" altLang="zh-Hans" dirty="0"/>
              <a:t>make</a:t>
            </a:r>
            <a:r>
              <a:rPr lang="zh-Hans" altLang="en-US" dirty="0"/>
              <a:t> </a:t>
            </a:r>
            <a:r>
              <a:rPr lang="en-US" altLang="zh-Hans" dirty="0"/>
              <a:t>a</a:t>
            </a:r>
            <a:r>
              <a:rPr lang="zh-Hans" altLang="en-US" dirty="0"/>
              <a:t> </a:t>
            </a:r>
            <a:r>
              <a:rPr lang="en-US" altLang="zh-Hans" dirty="0"/>
              <a:t>better</a:t>
            </a:r>
            <a:r>
              <a:rPr lang="zh-Hans" altLang="en-US" dirty="0"/>
              <a:t> </a:t>
            </a:r>
            <a:r>
              <a:rPr lang="en-US" altLang="zh-Hans" dirty="0"/>
              <a:t>network)</a:t>
            </a:r>
          </a:p>
          <a:p>
            <a:pPr lvl="1"/>
            <a:r>
              <a:rPr lang="en-US" altLang="zh-Hans" dirty="0"/>
              <a:t>Whether</a:t>
            </a:r>
            <a:r>
              <a:rPr lang="zh-Hans" altLang="en-US" dirty="0"/>
              <a:t> </a:t>
            </a:r>
            <a:r>
              <a:rPr lang="en-US" altLang="zh-Hans" dirty="0"/>
              <a:t>batch</a:t>
            </a:r>
            <a:r>
              <a:rPr lang="zh-Hans" altLang="en-US" dirty="0"/>
              <a:t> </a:t>
            </a:r>
            <a:r>
              <a:rPr lang="en-US" altLang="zh-Hans" dirty="0"/>
              <a:t>normalization</a:t>
            </a:r>
            <a:r>
              <a:rPr lang="zh-Hans" altLang="en-US" dirty="0"/>
              <a:t> </a:t>
            </a:r>
            <a:r>
              <a:rPr lang="en-US" altLang="zh-Hans" dirty="0"/>
              <a:t>is</a:t>
            </a:r>
            <a:r>
              <a:rPr lang="zh-Hans" altLang="en-US" dirty="0"/>
              <a:t> </a:t>
            </a:r>
            <a:r>
              <a:rPr lang="en-US" altLang="zh-Hans" dirty="0"/>
              <a:t>useful?</a:t>
            </a:r>
          </a:p>
          <a:p>
            <a:pPr lvl="1"/>
            <a:r>
              <a:rPr lang="en-US" altLang="zh-Hans" dirty="0"/>
              <a:t>How</a:t>
            </a:r>
            <a:r>
              <a:rPr lang="zh-Hans" altLang="en-US" dirty="0"/>
              <a:t> </a:t>
            </a:r>
            <a:r>
              <a:rPr lang="en-US" altLang="zh-Hans" dirty="0"/>
              <a:t>to</a:t>
            </a:r>
            <a:r>
              <a:rPr lang="zh-Hans" altLang="en-US" dirty="0"/>
              <a:t> </a:t>
            </a:r>
            <a:r>
              <a:rPr lang="en-US" altLang="zh-Hans" dirty="0"/>
              <a:t>build</a:t>
            </a:r>
            <a:r>
              <a:rPr lang="zh-Hans" altLang="en-US" dirty="0"/>
              <a:t> </a:t>
            </a:r>
            <a:r>
              <a:rPr lang="en-US" altLang="zh-Hans" dirty="0"/>
              <a:t>a</a:t>
            </a:r>
            <a:r>
              <a:rPr lang="zh-Hans" altLang="en-US" dirty="0"/>
              <a:t> </a:t>
            </a:r>
            <a:r>
              <a:rPr lang="en-US" altLang="zh-Hans" dirty="0"/>
              <a:t>better</a:t>
            </a:r>
            <a:r>
              <a:rPr lang="zh-Hans" altLang="en-US" dirty="0"/>
              <a:t> </a:t>
            </a:r>
            <a:r>
              <a:rPr lang="en-US" altLang="zh-Hans" dirty="0"/>
              <a:t>activation</a:t>
            </a:r>
            <a:r>
              <a:rPr lang="zh-Hans" altLang="en-US" dirty="0"/>
              <a:t> </a:t>
            </a:r>
            <a:r>
              <a:rPr lang="en-US" altLang="zh-Hans" dirty="0"/>
              <a:t>function?</a:t>
            </a:r>
          </a:p>
          <a:p>
            <a:pPr lvl="2"/>
            <a:r>
              <a:rPr lang="en-US" altLang="zh-Hans" dirty="0"/>
              <a:t>Leaky </a:t>
            </a:r>
            <a:r>
              <a:rPr lang="en-US" altLang="zh-Hans" dirty="0" err="1"/>
              <a:t>ReLU</a:t>
            </a:r>
            <a:r>
              <a:rPr lang="en-US" altLang="zh-Hans" dirty="0"/>
              <a:t> instead of </a:t>
            </a:r>
            <a:r>
              <a:rPr lang="en-US" altLang="zh-Hans" dirty="0" err="1"/>
              <a:t>ReLU</a:t>
            </a:r>
            <a:r>
              <a:rPr lang="en-US" altLang="zh-Hans" dirty="0"/>
              <a:t> to avoid “dead </a:t>
            </a:r>
            <a:r>
              <a:rPr lang="en-US" altLang="zh-Hans" dirty="0" err="1"/>
              <a:t>ReLU</a:t>
            </a:r>
            <a:r>
              <a:rPr lang="en-US" altLang="zh-Hans" dirty="0"/>
              <a:t> problem”</a:t>
            </a:r>
          </a:p>
          <a:p>
            <a:pPr lvl="1"/>
            <a:r>
              <a:rPr lang="en-US" altLang="zh-Hans" dirty="0"/>
              <a:t>How</a:t>
            </a:r>
            <a:r>
              <a:rPr lang="zh-Hans" altLang="en-US" dirty="0"/>
              <a:t> </a:t>
            </a:r>
            <a:r>
              <a:rPr lang="en-US" altLang="zh-Hans" dirty="0"/>
              <a:t>to</a:t>
            </a:r>
            <a:r>
              <a:rPr lang="zh-Hans" altLang="en-US" dirty="0"/>
              <a:t> </a:t>
            </a:r>
            <a:r>
              <a:rPr lang="en-US" altLang="zh-Hans" dirty="0"/>
              <a:t>develop</a:t>
            </a:r>
            <a:r>
              <a:rPr lang="zh-Hans" altLang="en-US" dirty="0"/>
              <a:t> </a:t>
            </a:r>
            <a:r>
              <a:rPr lang="en-US" altLang="zh-Hans" dirty="0"/>
              <a:t>a</a:t>
            </a:r>
            <a:r>
              <a:rPr lang="zh-Hans" altLang="en-US" dirty="0"/>
              <a:t> </a:t>
            </a:r>
            <a:r>
              <a:rPr lang="en-US" altLang="zh-Hans" dirty="0"/>
              <a:t>perceptual</a:t>
            </a:r>
            <a:r>
              <a:rPr lang="zh-Hans" altLang="en-US" dirty="0"/>
              <a:t> </a:t>
            </a:r>
            <a:r>
              <a:rPr lang="en-US" altLang="zh-Hans" dirty="0"/>
              <a:t>loss</a:t>
            </a:r>
            <a:r>
              <a:rPr lang="zh-Hans" altLang="en-US" dirty="0"/>
              <a:t> </a:t>
            </a:r>
            <a:r>
              <a:rPr lang="en-US" altLang="zh-Hans" dirty="0"/>
              <a:t>function</a:t>
            </a:r>
            <a:r>
              <a:rPr lang="zh-Hans" altLang="en-US" dirty="0"/>
              <a:t> </a:t>
            </a:r>
            <a:r>
              <a:rPr lang="en-US" altLang="zh-Hans" dirty="0"/>
              <a:t>instead</a:t>
            </a:r>
            <a:r>
              <a:rPr lang="zh-Hans" altLang="en-US" dirty="0"/>
              <a:t> </a:t>
            </a:r>
            <a:r>
              <a:rPr lang="en-US" altLang="zh-Hans" dirty="0"/>
              <a:t>of</a:t>
            </a:r>
            <a:r>
              <a:rPr lang="zh-Hans" altLang="en-US" dirty="0"/>
              <a:t> </a:t>
            </a:r>
            <a:r>
              <a:rPr lang="en-US" altLang="zh-Hans" dirty="0"/>
              <a:t>MSE?</a:t>
            </a:r>
          </a:p>
          <a:p>
            <a:pPr lvl="2"/>
            <a:r>
              <a:rPr lang="en-US" dirty="0"/>
              <a:t>Total loss = content loss(MSE) + adversarial loss</a:t>
            </a:r>
          </a:p>
          <a:p>
            <a:pPr lvl="1"/>
            <a:endParaRPr lang="en-US" dirty="0"/>
          </a:p>
          <a:p>
            <a:endParaRPr lang="en-US" altLang="zh-Hans" dirty="0"/>
          </a:p>
          <a:p>
            <a:r>
              <a:rPr lang="en-US" altLang="zh-Hans" dirty="0"/>
              <a:t>Training</a:t>
            </a:r>
            <a:r>
              <a:rPr lang="zh-Hans" altLang="en-US" dirty="0"/>
              <a:t> </a:t>
            </a:r>
            <a:r>
              <a:rPr lang="en-US" altLang="zh-Hans" dirty="0"/>
              <a:t>Process</a:t>
            </a:r>
          </a:p>
          <a:p>
            <a:pPr lvl="1"/>
            <a:r>
              <a:rPr lang="en-US" altLang="zh-Hans" dirty="0"/>
              <a:t>Too</a:t>
            </a:r>
            <a:r>
              <a:rPr lang="zh-Hans" altLang="en-US" dirty="0"/>
              <a:t> </a:t>
            </a:r>
            <a:r>
              <a:rPr lang="en-US" altLang="zh-Hans" dirty="0"/>
              <a:t>slow</a:t>
            </a:r>
          </a:p>
        </p:txBody>
      </p:sp>
      <p:pic>
        <p:nvPicPr>
          <p:cNvPr id="4" name="image67.png">
            <a:extLst>
              <a:ext uri="{FF2B5EF4-FFF2-40B4-BE49-F238E27FC236}">
                <a16:creationId xmlns:a16="http://schemas.microsoft.com/office/drawing/2014/main" id="{14F0AA9E-2F82-8D41-A9E3-F612F12FA0AA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360319" y="173957"/>
            <a:ext cx="4633913" cy="2011760"/>
          </a:xfrm>
          <a:prstGeom prst="rect">
            <a:avLst/>
          </a:prstGeom>
          <a:ln/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FBCB6A7-F012-8142-B5B8-DEA70A9B0598}"/>
              </a:ext>
            </a:extLst>
          </p:cNvPr>
          <p:cNvGrpSpPr/>
          <p:nvPr/>
        </p:nvGrpSpPr>
        <p:grpSpPr>
          <a:xfrm>
            <a:off x="2296716" y="4662425"/>
            <a:ext cx="6662421" cy="884555"/>
            <a:chOff x="2281476" y="4814825"/>
            <a:chExt cx="6662421" cy="884555"/>
          </a:xfrm>
        </p:grpSpPr>
        <p:pic>
          <p:nvPicPr>
            <p:cNvPr id="5" name="image26.png">
              <a:extLst>
                <a:ext uri="{FF2B5EF4-FFF2-40B4-BE49-F238E27FC236}">
                  <a16:creationId xmlns:a16="http://schemas.microsoft.com/office/drawing/2014/main" id="{CF00DA90-30D8-2C4F-9D3A-88EE5840C991}"/>
                </a:ext>
              </a:extLst>
            </p:cNvPr>
            <p:cNvPicPr/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2281476" y="4814825"/>
              <a:ext cx="3328670" cy="884555"/>
            </a:xfrm>
            <a:prstGeom prst="rect">
              <a:avLst/>
            </a:prstGeom>
            <a:ln/>
          </p:spPr>
        </p:pic>
        <p:pic>
          <p:nvPicPr>
            <p:cNvPr id="6" name="image68.png">
              <a:extLst>
                <a:ext uri="{FF2B5EF4-FFF2-40B4-BE49-F238E27FC236}">
                  <a16:creationId xmlns:a16="http://schemas.microsoft.com/office/drawing/2014/main" id="{59173EEF-7EFA-FD42-BC1A-696568539256}"/>
                </a:ext>
              </a:extLst>
            </p:cNvPr>
            <p:cNvPicPr/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5519977" y="4907533"/>
              <a:ext cx="3423920" cy="699135"/>
            </a:xfrm>
            <a:prstGeom prst="rect">
              <a:avLst/>
            </a:prstGeom>
            <a:ln/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E06B5A4-D9FC-8C4B-A78D-6A93C5B985AD}"/>
                </a:ext>
              </a:extLst>
            </p:cNvPr>
            <p:cNvSpPr txBox="1"/>
            <p:nvPr/>
          </p:nvSpPr>
          <p:spPr>
            <a:xfrm>
              <a:off x="5480368" y="4964714"/>
              <a:ext cx="3263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5752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96CF7-12C8-0342-BB5B-032133266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/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C794D-E866-9842-A896-D71EBA9FD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ans" dirty="0"/>
              <a:t>Definition</a:t>
            </a:r>
            <a:r>
              <a:rPr lang="zh-Hans" altLang="en-US" dirty="0"/>
              <a:t> </a:t>
            </a:r>
            <a:r>
              <a:rPr lang="en-US" altLang="zh-Hans" dirty="0"/>
              <a:t>of</a:t>
            </a:r>
            <a:r>
              <a:rPr lang="zh-Hans" altLang="en-US" dirty="0"/>
              <a:t> </a:t>
            </a:r>
            <a:r>
              <a:rPr lang="en-US" altLang="zh-Hans" dirty="0"/>
              <a:t>super-resolution</a:t>
            </a:r>
          </a:p>
          <a:p>
            <a:r>
              <a:rPr lang="en-US" altLang="zh-Hans" dirty="0"/>
              <a:t>Past</a:t>
            </a:r>
            <a:r>
              <a:rPr lang="zh-Hans" altLang="en-US" dirty="0"/>
              <a:t> </a:t>
            </a:r>
            <a:r>
              <a:rPr lang="en-US" altLang="zh-Hans" dirty="0"/>
              <a:t>work</a:t>
            </a:r>
            <a:r>
              <a:rPr lang="zh-Hans" altLang="en-US" dirty="0"/>
              <a:t> </a:t>
            </a:r>
            <a:r>
              <a:rPr lang="en-US" altLang="zh-Hans" dirty="0"/>
              <a:t>-</a:t>
            </a:r>
            <a:r>
              <a:rPr lang="zh-Hans" altLang="en-US" dirty="0"/>
              <a:t> </a:t>
            </a:r>
            <a:r>
              <a:rPr lang="en-US" altLang="zh-Hans" dirty="0"/>
              <a:t>SRCNN</a:t>
            </a:r>
          </a:p>
          <a:p>
            <a:r>
              <a:rPr lang="en-US" altLang="zh-Hans" dirty="0"/>
              <a:t>My</a:t>
            </a:r>
            <a:r>
              <a:rPr lang="zh-Hans" altLang="en-US" dirty="0"/>
              <a:t> </a:t>
            </a:r>
            <a:r>
              <a:rPr lang="en-US" altLang="zh-Hans" dirty="0"/>
              <a:t>Design</a:t>
            </a:r>
          </a:p>
          <a:p>
            <a:pPr lvl="1"/>
            <a:r>
              <a:rPr lang="en-US" altLang="zh-Hans" dirty="0"/>
              <a:t>GAN</a:t>
            </a:r>
            <a:r>
              <a:rPr lang="zh-Hans" altLang="en-US" dirty="0"/>
              <a:t> </a:t>
            </a:r>
            <a:r>
              <a:rPr lang="en-US" altLang="zh-Hans" dirty="0"/>
              <a:t>and</a:t>
            </a:r>
            <a:r>
              <a:rPr lang="zh-Hans" altLang="en-US" dirty="0"/>
              <a:t> </a:t>
            </a:r>
            <a:r>
              <a:rPr lang="en-US" altLang="zh-Hans" dirty="0" err="1"/>
              <a:t>ResNet</a:t>
            </a:r>
            <a:endParaRPr lang="en-US" altLang="zh-Hans" dirty="0"/>
          </a:p>
          <a:p>
            <a:pPr lvl="1"/>
            <a:r>
              <a:rPr lang="en-US" altLang="zh-Hans" dirty="0"/>
              <a:t>Network</a:t>
            </a:r>
            <a:r>
              <a:rPr lang="zh-Hans" altLang="en-US" dirty="0"/>
              <a:t> </a:t>
            </a:r>
            <a:r>
              <a:rPr lang="en-US" altLang="zh-Hans" dirty="0"/>
              <a:t>Design</a:t>
            </a:r>
          </a:p>
          <a:p>
            <a:pPr lvl="1"/>
            <a:r>
              <a:rPr lang="en-US" dirty="0"/>
              <a:t>Evaluation and result</a:t>
            </a:r>
          </a:p>
        </p:txBody>
      </p:sp>
    </p:spTree>
    <p:extLst>
      <p:ext uri="{BB962C8B-B14F-4D97-AF65-F5344CB8AC3E}">
        <p14:creationId xmlns:p14="http://schemas.microsoft.com/office/powerpoint/2010/main" val="2202987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C3D7E-AB94-3942-8D61-BF095F0D1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/>
              <a:t>Definition</a:t>
            </a:r>
            <a:r>
              <a:rPr lang="zh-Hans" altLang="en-US" dirty="0"/>
              <a:t> </a:t>
            </a:r>
            <a:r>
              <a:rPr lang="en-US" altLang="zh-Hans" dirty="0"/>
              <a:t>of</a:t>
            </a:r>
            <a:r>
              <a:rPr lang="zh-Hans" altLang="en-US" dirty="0"/>
              <a:t> </a:t>
            </a:r>
            <a:r>
              <a:rPr lang="en-US" altLang="zh-Hans" dirty="0"/>
              <a:t>Super-resolution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B0B55-C815-9B4A-A9C9-D77AAF6B5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Super-resolution(SR) is the process to transform low-resolution(LR) image or video to high-resolution(HR).</a:t>
            </a:r>
            <a:r>
              <a:rPr lang="en-US" dirty="0">
                <a:effectLst/>
              </a:rPr>
              <a:t> </a:t>
            </a:r>
          </a:p>
          <a:p>
            <a:r>
              <a:rPr lang="en-US" altLang="zh-Hans" dirty="0"/>
              <a:t>Input:</a:t>
            </a:r>
            <a:r>
              <a:rPr lang="zh-Hans" altLang="en-US" dirty="0"/>
              <a:t> </a:t>
            </a:r>
            <a:r>
              <a:rPr lang="en-US" altLang="zh-Hans" dirty="0"/>
              <a:t>2D</a:t>
            </a:r>
            <a:r>
              <a:rPr lang="zh-Hans" altLang="en-US" dirty="0"/>
              <a:t> </a:t>
            </a:r>
            <a:r>
              <a:rPr lang="en-US" altLang="zh-Hans" dirty="0"/>
              <a:t>piece</a:t>
            </a:r>
            <a:r>
              <a:rPr lang="zh-Hans" altLang="en-US" dirty="0"/>
              <a:t> </a:t>
            </a:r>
            <a:r>
              <a:rPr lang="en-US" altLang="zh-Hans" dirty="0"/>
              <a:t>of</a:t>
            </a:r>
            <a:r>
              <a:rPr lang="zh-Hans" altLang="en-US" dirty="0"/>
              <a:t> </a:t>
            </a:r>
            <a:r>
              <a:rPr lang="en-US" altLang="zh-Hans" dirty="0"/>
              <a:t>OCT</a:t>
            </a:r>
            <a:r>
              <a:rPr lang="zh-Hans" altLang="en-US" dirty="0"/>
              <a:t> </a:t>
            </a:r>
            <a:r>
              <a:rPr lang="en-US" altLang="zh-Hans" dirty="0"/>
              <a:t>and</a:t>
            </a:r>
            <a:r>
              <a:rPr lang="zh-Hans" altLang="en-US" dirty="0"/>
              <a:t> </a:t>
            </a:r>
            <a:r>
              <a:rPr lang="en-US" altLang="zh-Hans" dirty="0"/>
              <a:t>CT</a:t>
            </a:r>
            <a:r>
              <a:rPr lang="zh-Hans" altLang="en-US" dirty="0"/>
              <a:t> </a:t>
            </a:r>
            <a:r>
              <a:rPr lang="en-US" altLang="zh-Hans" dirty="0"/>
              <a:t>Images</a:t>
            </a:r>
          </a:p>
          <a:p>
            <a:r>
              <a:rPr lang="en-US" altLang="zh-Hans" dirty="0"/>
              <a:t>Output:</a:t>
            </a:r>
            <a:r>
              <a:rPr lang="zh-Hans" altLang="en-US" dirty="0"/>
              <a:t> </a:t>
            </a:r>
            <a:r>
              <a:rPr lang="en-US" altLang="zh-Hans" dirty="0"/>
              <a:t>High-resolution</a:t>
            </a:r>
            <a:r>
              <a:rPr lang="zh-Hans" altLang="en-US" dirty="0"/>
              <a:t> </a:t>
            </a:r>
            <a:r>
              <a:rPr lang="en-US" altLang="zh-Hans" dirty="0"/>
              <a:t>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4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280FFD-BFE0-834A-B1FC-D8ADF0BEC1B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961" y="2555846"/>
            <a:ext cx="8085727" cy="19924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EA89F7-C92C-094F-9549-2364FA108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altLang="zh-Hans" sz="2800" dirty="0">
                <a:solidFill>
                  <a:schemeClr val="bg1"/>
                </a:solidFill>
              </a:rPr>
              <a:t>Past work based on deep learning-</a:t>
            </a:r>
            <a:r>
              <a:rPr lang="zh-Hans" altLang="en-US" sz="2800" dirty="0">
                <a:solidFill>
                  <a:schemeClr val="bg1"/>
                </a:solidFill>
              </a:rPr>
              <a:t> </a:t>
            </a:r>
            <a:r>
              <a:rPr lang="en-US" altLang="zh-Hans" sz="2800" dirty="0">
                <a:solidFill>
                  <a:schemeClr val="bg1"/>
                </a:solidFill>
              </a:rPr>
              <a:t>SRCNN</a:t>
            </a:r>
            <a:br>
              <a:rPr lang="en-US" altLang="zh-Hans" sz="2800" dirty="0">
                <a:solidFill>
                  <a:schemeClr val="bg1"/>
                </a:solidFill>
              </a:rPr>
            </a:br>
            <a:r>
              <a:rPr lang="en-US" altLang="zh-Hans" sz="1600" dirty="0">
                <a:solidFill>
                  <a:schemeClr val="bg1"/>
                </a:solidFill>
              </a:rPr>
              <a:t>(The Chinese University of Hongkong,2015)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E15A0-A1F4-2647-99F2-D5E81BCC7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Hans" sz="2000" dirty="0">
                <a:solidFill>
                  <a:schemeClr val="bg1"/>
                </a:solidFill>
              </a:rPr>
              <a:t>Four</a:t>
            </a:r>
            <a:r>
              <a:rPr lang="zh-Hans" altLang="en-US" sz="2000" dirty="0">
                <a:solidFill>
                  <a:schemeClr val="bg1"/>
                </a:solidFill>
              </a:rPr>
              <a:t> </a:t>
            </a:r>
            <a:r>
              <a:rPr lang="en-US" altLang="zh-Hans" sz="2000" dirty="0">
                <a:solidFill>
                  <a:schemeClr val="bg1"/>
                </a:solidFill>
              </a:rPr>
              <a:t>steps:</a:t>
            </a:r>
          </a:p>
          <a:p>
            <a:r>
              <a:rPr lang="en-US" altLang="zh-Hans" sz="2000" dirty="0">
                <a:solidFill>
                  <a:schemeClr val="bg1"/>
                </a:solidFill>
              </a:rPr>
              <a:t>Preprocessing</a:t>
            </a:r>
          </a:p>
          <a:p>
            <a:r>
              <a:rPr lang="en-US" altLang="zh-Hans" sz="2000" dirty="0">
                <a:solidFill>
                  <a:schemeClr val="bg1"/>
                </a:solidFill>
              </a:rPr>
              <a:t>Patch</a:t>
            </a:r>
            <a:r>
              <a:rPr lang="zh-Hans" altLang="en-US" sz="2000" dirty="0">
                <a:solidFill>
                  <a:schemeClr val="bg1"/>
                </a:solidFill>
              </a:rPr>
              <a:t> </a:t>
            </a:r>
            <a:r>
              <a:rPr lang="en-US" altLang="zh-Hans" sz="2000" dirty="0">
                <a:solidFill>
                  <a:schemeClr val="bg1"/>
                </a:solidFill>
              </a:rPr>
              <a:t>extraction</a:t>
            </a:r>
            <a:r>
              <a:rPr lang="zh-Hans" altLang="en-US" sz="2000" dirty="0">
                <a:solidFill>
                  <a:schemeClr val="bg1"/>
                </a:solidFill>
              </a:rPr>
              <a:t> </a:t>
            </a:r>
            <a:r>
              <a:rPr lang="en-US" altLang="zh-Hans" sz="2000" dirty="0">
                <a:solidFill>
                  <a:schemeClr val="bg1"/>
                </a:solidFill>
              </a:rPr>
              <a:t>and</a:t>
            </a:r>
            <a:r>
              <a:rPr lang="zh-Hans" altLang="en-US" sz="2000" dirty="0">
                <a:solidFill>
                  <a:schemeClr val="bg1"/>
                </a:solidFill>
              </a:rPr>
              <a:t> </a:t>
            </a:r>
            <a:r>
              <a:rPr lang="en-US" altLang="zh-Hans" sz="2000" dirty="0">
                <a:solidFill>
                  <a:schemeClr val="bg1"/>
                </a:solidFill>
              </a:rPr>
              <a:t>representation</a:t>
            </a:r>
          </a:p>
          <a:p>
            <a:r>
              <a:rPr lang="en-US" altLang="zh-Hans" sz="2000" dirty="0">
                <a:solidFill>
                  <a:schemeClr val="bg1"/>
                </a:solidFill>
              </a:rPr>
              <a:t>Non-linear</a:t>
            </a:r>
            <a:r>
              <a:rPr lang="zh-Hans" altLang="en-US" sz="2000" dirty="0">
                <a:solidFill>
                  <a:schemeClr val="bg1"/>
                </a:solidFill>
              </a:rPr>
              <a:t> </a:t>
            </a:r>
            <a:r>
              <a:rPr lang="en-US" altLang="zh-Hans" sz="2000" dirty="0">
                <a:solidFill>
                  <a:schemeClr val="bg1"/>
                </a:solidFill>
              </a:rPr>
              <a:t>mapping</a:t>
            </a:r>
          </a:p>
          <a:p>
            <a:r>
              <a:rPr lang="en-US" altLang="zh-Hans" sz="2000" dirty="0">
                <a:solidFill>
                  <a:schemeClr val="bg1"/>
                </a:solidFill>
              </a:rPr>
              <a:t>Reconstruction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890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10E9F-622F-BA4C-A0B4-F52840CCD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/>
              <a:t>My</a:t>
            </a:r>
            <a:r>
              <a:rPr lang="zh-Hans" altLang="en-US" dirty="0"/>
              <a:t> </a:t>
            </a:r>
            <a:r>
              <a:rPr lang="en-US" altLang="zh-Hans" dirty="0"/>
              <a:t>Design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03535-58C0-C94A-B111-F7D96311C1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SRCNN, can I improve it?</a:t>
            </a:r>
          </a:p>
          <a:p>
            <a:r>
              <a:rPr lang="en-US" dirty="0"/>
              <a:t>Or if there is any other better substitution for CNN?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819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71.png">
            <a:extLst>
              <a:ext uri="{FF2B5EF4-FFF2-40B4-BE49-F238E27FC236}">
                <a16:creationId xmlns:a16="http://schemas.microsoft.com/office/drawing/2014/main" id="{5819FE18-1BCB-B94C-BA9F-E1CC42FD2F7F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5297763" y="2114039"/>
            <a:ext cx="6250769" cy="24690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E3612E-7849-BA4A-9D5E-07327AF9C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altLang="zh-Hans" sz="2800">
                <a:solidFill>
                  <a:schemeClr val="bg1"/>
                </a:solidFill>
              </a:rPr>
              <a:t>ResNet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ED312-1D54-E846-8BD7-9D4818375D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altLang="zh-Hans" sz="2000">
                <a:solidFill>
                  <a:schemeClr val="bg1"/>
                </a:solidFill>
              </a:rPr>
              <a:t>Better</a:t>
            </a:r>
            <a:r>
              <a:rPr lang="zh-Hans" altLang="en-US" sz="2000">
                <a:solidFill>
                  <a:schemeClr val="bg1"/>
                </a:solidFill>
              </a:rPr>
              <a:t> </a:t>
            </a:r>
            <a:r>
              <a:rPr lang="en-US" altLang="zh-Hans" sz="2000">
                <a:solidFill>
                  <a:schemeClr val="bg1"/>
                </a:solidFill>
              </a:rPr>
              <a:t>approach</a:t>
            </a:r>
            <a:r>
              <a:rPr lang="zh-Hans" altLang="en-US" sz="2000">
                <a:solidFill>
                  <a:schemeClr val="bg1"/>
                </a:solidFill>
              </a:rPr>
              <a:t> </a:t>
            </a:r>
            <a:r>
              <a:rPr lang="en-US" altLang="zh-Hans" sz="2000">
                <a:solidFill>
                  <a:schemeClr val="bg1"/>
                </a:solidFill>
              </a:rPr>
              <a:t>than</a:t>
            </a:r>
            <a:r>
              <a:rPr lang="zh-Hans" altLang="en-US" sz="2000">
                <a:solidFill>
                  <a:schemeClr val="bg1"/>
                </a:solidFill>
              </a:rPr>
              <a:t> </a:t>
            </a:r>
            <a:r>
              <a:rPr lang="en-US" altLang="zh-Hans" sz="2000">
                <a:solidFill>
                  <a:schemeClr val="bg1"/>
                </a:solidFill>
              </a:rPr>
              <a:t>CNN</a:t>
            </a:r>
          </a:p>
          <a:p>
            <a:r>
              <a:rPr lang="en-US" altLang="zh-Hans" sz="2000">
                <a:solidFill>
                  <a:schemeClr val="bg1"/>
                </a:solidFill>
              </a:rPr>
              <a:t>CNN</a:t>
            </a:r>
            <a:r>
              <a:rPr lang="zh-Hans" altLang="en-US" sz="2000">
                <a:solidFill>
                  <a:schemeClr val="bg1"/>
                </a:solidFill>
              </a:rPr>
              <a:t> </a:t>
            </a:r>
            <a:r>
              <a:rPr lang="en-US" altLang="zh-Hans" sz="2000">
                <a:solidFill>
                  <a:schemeClr val="bg1"/>
                </a:solidFill>
              </a:rPr>
              <a:t>will</a:t>
            </a:r>
            <a:r>
              <a:rPr lang="zh-Hans" altLang="en-US" sz="2000">
                <a:solidFill>
                  <a:schemeClr val="bg1"/>
                </a:solidFill>
              </a:rPr>
              <a:t> </a:t>
            </a:r>
            <a:r>
              <a:rPr lang="en-US" altLang="zh-Hans" sz="2000">
                <a:solidFill>
                  <a:schemeClr val="bg1"/>
                </a:solidFill>
              </a:rPr>
              <a:t>encounter</a:t>
            </a:r>
            <a:r>
              <a:rPr lang="zh-Hans" altLang="en-US" sz="2000">
                <a:solidFill>
                  <a:schemeClr val="bg1"/>
                </a:solidFill>
              </a:rPr>
              <a:t> </a:t>
            </a:r>
            <a:r>
              <a:rPr lang="en-US" altLang="zh-Hans" sz="2000">
                <a:solidFill>
                  <a:schemeClr val="bg1"/>
                </a:solidFill>
              </a:rPr>
              <a:t>gradient</a:t>
            </a:r>
            <a:r>
              <a:rPr lang="zh-Hans" altLang="en-US" sz="2000">
                <a:solidFill>
                  <a:schemeClr val="bg1"/>
                </a:solidFill>
              </a:rPr>
              <a:t> </a:t>
            </a:r>
            <a:r>
              <a:rPr lang="en-US" altLang="zh-Hans" sz="2000">
                <a:solidFill>
                  <a:schemeClr val="bg1"/>
                </a:solidFill>
              </a:rPr>
              <a:t>vanishing</a:t>
            </a:r>
            <a:r>
              <a:rPr lang="zh-Hans" altLang="en-US" sz="2000">
                <a:solidFill>
                  <a:schemeClr val="bg1"/>
                </a:solidFill>
              </a:rPr>
              <a:t> </a:t>
            </a:r>
            <a:r>
              <a:rPr lang="en-US" altLang="zh-Hans" sz="2000">
                <a:solidFill>
                  <a:schemeClr val="bg1"/>
                </a:solidFill>
              </a:rPr>
              <a:t>if</a:t>
            </a:r>
            <a:r>
              <a:rPr lang="zh-Hans" altLang="en-US" sz="2000">
                <a:solidFill>
                  <a:schemeClr val="bg1"/>
                </a:solidFill>
              </a:rPr>
              <a:t> </a:t>
            </a:r>
            <a:r>
              <a:rPr lang="en-US" altLang="zh-Hans" sz="2000">
                <a:solidFill>
                  <a:schemeClr val="bg1"/>
                </a:solidFill>
              </a:rPr>
              <a:t>you</a:t>
            </a:r>
            <a:r>
              <a:rPr lang="zh-Hans" altLang="en-US" sz="2000">
                <a:solidFill>
                  <a:schemeClr val="bg1"/>
                </a:solidFill>
              </a:rPr>
              <a:t> </a:t>
            </a:r>
            <a:r>
              <a:rPr lang="en-US" altLang="zh-Hans" sz="2000">
                <a:solidFill>
                  <a:schemeClr val="bg1"/>
                </a:solidFill>
              </a:rPr>
              <a:t>set</a:t>
            </a:r>
            <a:r>
              <a:rPr lang="zh-Hans" altLang="en-US" sz="2000">
                <a:solidFill>
                  <a:schemeClr val="bg1"/>
                </a:solidFill>
              </a:rPr>
              <a:t> </a:t>
            </a:r>
            <a:r>
              <a:rPr lang="en-US" altLang="zh-Hans" sz="2000">
                <a:solidFill>
                  <a:schemeClr val="bg1"/>
                </a:solidFill>
              </a:rPr>
              <a:t>many</a:t>
            </a:r>
            <a:r>
              <a:rPr lang="zh-Hans" altLang="en-US" sz="2000">
                <a:solidFill>
                  <a:schemeClr val="bg1"/>
                </a:solidFill>
              </a:rPr>
              <a:t> </a:t>
            </a:r>
            <a:r>
              <a:rPr lang="en-US" altLang="zh-Hans" sz="2000">
                <a:solidFill>
                  <a:schemeClr val="bg1"/>
                </a:solidFill>
              </a:rPr>
              <a:t>layers</a:t>
            </a:r>
          </a:p>
          <a:p>
            <a:r>
              <a:rPr lang="en-US" sz="2000">
                <a:solidFill>
                  <a:schemeClr val="bg1"/>
                </a:solidFill>
              </a:rPr>
              <a:t>But using “shortcut” in ResNet(residual block), it will solve the issue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619E86-3944-8F41-9D24-2B1509A0F2F1}"/>
              </a:ext>
            </a:extLst>
          </p:cNvPr>
          <p:cNvSpPr txBox="1"/>
          <p:nvPr/>
        </p:nvSpPr>
        <p:spPr>
          <a:xfrm>
            <a:off x="5786438" y="4583093"/>
            <a:ext cx="5290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Figure: Normal CNN vs CNN with Residual Connection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73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A64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30.png">
            <a:extLst>
              <a:ext uri="{FF2B5EF4-FFF2-40B4-BE49-F238E27FC236}">
                <a16:creationId xmlns:a16="http://schemas.microsoft.com/office/drawing/2014/main" id="{B5D1A019-F374-844B-89E6-E2AED436EEA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4038600" y="974333"/>
            <a:ext cx="7188199" cy="49059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719FB1-1024-B747-8276-BFFA554AA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Han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GAN</a:t>
            </a:r>
            <a:endParaRPr lang="en-US" sz="2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4B3C84-7364-9E46-AA5B-4E919121A596}"/>
              </a:ext>
            </a:extLst>
          </p:cNvPr>
          <p:cNvSpPr txBox="1"/>
          <p:nvPr/>
        </p:nvSpPr>
        <p:spPr>
          <a:xfrm>
            <a:off x="10769599" y="2695698"/>
            <a:ext cx="1307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dirty="0"/>
              <a:t>Cost</a:t>
            </a:r>
            <a:r>
              <a:rPr lang="zh-Hans" altLang="en-US" dirty="0"/>
              <a:t> </a:t>
            </a:r>
            <a:r>
              <a:rPr lang="en-US" altLang="zh-Hans" dirty="0"/>
              <a:t>Function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679250-A51D-5B40-B75B-3366B2C10E45}"/>
              </a:ext>
            </a:extLst>
          </p:cNvPr>
          <p:cNvSpPr txBox="1"/>
          <p:nvPr/>
        </p:nvSpPr>
        <p:spPr>
          <a:xfrm>
            <a:off x="3171825" y="5880277"/>
            <a:ext cx="8054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this approach our generator can learn to create solutions that are highly</a:t>
            </a:r>
          </a:p>
          <a:p>
            <a:r>
              <a:rPr lang="en-US" dirty="0"/>
              <a:t>similar to real </a:t>
            </a:r>
            <a:r>
              <a:rPr lang="en-US" altLang="zh-Hans" dirty="0"/>
              <a:t>HR</a:t>
            </a:r>
            <a:r>
              <a:rPr lang="zh-Hans" altLang="en-US" dirty="0"/>
              <a:t> </a:t>
            </a:r>
            <a:r>
              <a:rPr lang="en-US" dirty="0"/>
              <a:t>images and thus difficult to classify by D.</a:t>
            </a:r>
          </a:p>
        </p:txBody>
      </p:sp>
    </p:spTree>
    <p:extLst>
      <p:ext uri="{BB962C8B-B14F-4D97-AF65-F5344CB8AC3E}">
        <p14:creationId xmlns:p14="http://schemas.microsoft.com/office/powerpoint/2010/main" val="977479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51AD7C-ADD1-C648-A616-0E7408E8B6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6514" y="643467"/>
            <a:ext cx="4818972" cy="55710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DC9541-4405-164E-8708-5A592463D72D}"/>
              </a:ext>
            </a:extLst>
          </p:cNvPr>
          <p:cNvSpPr txBox="1"/>
          <p:nvPr/>
        </p:nvSpPr>
        <p:spPr>
          <a:xfrm>
            <a:off x="1191386" y="2541318"/>
            <a:ext cx="3121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Generator model</a:t>
            </a:r>
          </a:p>
          <a:p>
            <a:r>
              <a:rPr lang="en-US" altLang="zh-Hans" dirty="0"/>
              <a:t>(Use</a:t>
            </a:r>
            <a:r>
              <a:rPr lang="zh-Hans" altLang="en-US" dirty="0"/>
              <a:t> </a:t>
            </a:r>
            <a:r>
              <a:rPr lang="en-US" altLang="zh-Hans" dirty="0" err="1"/>
              <a:t>ResNet</a:t>
            </a:r>
            <a:r>
              <a:rPr lang="zh-Hans" altLang="en-US" dirty="0"/>
              <a:t> </a:t>
            </a:r>
            <a:r>
              <a:rPr lang="en-US" altLang="zh-Hans" dirty="0"/>
              <a:t>within</a:t>
            </a:r>
            <a:r>
              <a:rPr lang="zh-Hans" altLang="en-US" dirty="0"/>
              <a:t> </a:t>
            </a:r>
            <a:r>
              <a:rPr lang="en-US" altLang="zh-Hans" dirty="0"/>
              <a:t>the</a:t>
            </a:r>
            <a:r>
              <a:rPr lang="zh-Hans" altLang="en-US" dirty="0"/>
              <a:t> </a:t>
            </a:r>
            <a:r>
              <a:rPr lang="en-US" altLang="zh-Hans" dirty="0"/>
              <a:t>model)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6943B4-C64D-B44C-9A0F-A5508A4AE3AB}"/>
              </a:ext>
            </a:extLst>
          </p:cNvPr>
          <p:cNvSpPr txBox="1"/>
          <p:nvPr/>
        </p:nvSpPr>
        <p:spPr>
          <a:xfrm>
            <a:off x="8702634" y="2541318"/>
            <a:ext cx="30123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Discriminator model:</a:t>
            </a:r>
          </a:p>
          <a:p>
            <a:r>
              <a:rPr lang="en-US" dirty="0"/>
              <a:t>The idea of filters originally comes from VGG19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CFC493-0E12-A549-9A8C-227F6D29B6ED}"/>
              </a:ext>
            </a:extLst>
          </p:cNvPr>
          <p:cNvSpPr txBox="1"/>
          <p:nvPr/>
        </p:nvSpPr>
        <p:spPr>
          <a:xfrm>
            <a:off x="8253351" y="4234725"/>
            <a:ext cx="2968832" cy="1479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zh-Hans" sz="1600" dirty="0">
                <a:solidFill>
                  <a:prstClr val="black"/>
                </a:solidFill>
              </a:rPr>
              <a:t>Use RAISE dataset to train(8000+ HR images)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zh-Hans" sz="1600" dirty="0">
                <a:solidFill>
                  <a:prstClr val="black"/>
                </a:solidFill>
              </a:rPr>
              <a:t>Use pre-trained VGG19 network to initialize the parameter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03911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98F33-7E99-DA4C-9AF7-EC918721D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/>
              <a:t>Evaluation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E9D892-3ADB-514A-8B4F-4A8D5FF64B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𝑊𝑄𝑆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𝑃𝑆𝑁𝑅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𝐻𝑂𝑆</m:t>
                    </m:r>
                  </m:oMath>
                </a14:m>
                <a:endParaRPr lang="en-US" dirty="0"/>
              </a:p>
              <a:p>
                <a:r>
                  <a:rPr lang="en-US" altLang="zh-Hans" dirty="0"/>
                  <a:t>I</a:t>
                </a:r>
                <a:r>
                  <a:rPr lang="en-US" dirty="0"/>
                  <a:t> want to synthesize the pixel-wise similarity and human sensitive perception.</a:t>
                </a:r>
                <a:r>
                  <a:rPr lang="en-US" dirty="0">
                    <a:effectLst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E9D892-3ADB-514A-8B4F-4A8D5FF64B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98D52F-D5EE-5643-B597-DADD33C2E7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255276"/>
              </p:ext>
            </p:extLst>
          </p:nvPr>
        </p:nvGraphicFramePr>
        <p:xfrm>
          <a:off x="4371790" y="3478780"/>
          <a:ext cx="2420896" cy="22926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61912">
                  <a:extLst>
                    <a:ext uri="{9D8B030D-6E8A-4147-A177-3AD203B41FA5}">
                      <a16:colId xmlns:a16="http://schemas.microsoft.com/office/drawing/2014/main" val="2065282334"/>
                    </a:ext>
                  </a:extLst>
                </a:gridCol>
                <a:gridCol w="758984">
                  <a:extLst>
                    <a:ext uri="{9D8B030D-6E8A-4147-A177-3AD203B41FA5}">
                      <a16:colId xmlns:a16="http://schemas.microsoft.com/office/drawing/2014/main" val="2594295244"/>
                    </a:ext>
                  </a:extLst>
                </a:gridCol>
              </a:tblGrid>
              <a:tr h="38210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Number of favors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HOS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381674213"/>
                  </a:ext>
                </a:extLst>
              </a:tr>
              <a:tr h="38210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25-30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49812061"/>
                  </a:ext>
                </a:extLst>
              </a:tr>
              <a:tr h="38210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20-24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544975596"/>
                  </a:ext>
                </a:extLst>
              </a:tr>
              <a:tr h="38210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15-19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98155255"/>
                  </a:ext>
                </a:extLst>
              </a:tr>
              <a:tr h="38210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10-14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701546884"/>
                  </a:ext>
                </a:extLst>
              </a:tr>
              <a:tr h="38210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under 10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7078643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86577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2572</TotalTime>
  <Words>363</Words>
  <Application>Microsoft Macintosh PowerPoint</Application>
  <PresentationFormat>Widescreen</PresentationFormat>
  <Paragraphs>77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等线</vt:lpstr>
      <vt:lpstr>等线 Light</vt:lpstr>
      <vt:lpstr>Arial</vt:lpstr>
      <vt:lpstr>Calibri</vt:lpstr>
      <vt:lpstr>Calibri Light</vt:lpstr>
      <vt:lpstr>Cambria Math</vt:lpstr>
      <vt:lpstr>Times New Roman</vt:lpstr>
      <vt:lpstr>Office Theme</vt:lpstr>
      <vt:lpstr>Image Super-resolution for OCT and CT images using deep learning method </vt:lpstr>
      <vt:lpstr>Outline</vt:lpstr>
      <vt:lpstr>Definition of Super-resolution</vt:lpstr>
      <vt:lpstr>Past work based on deep learning- SRCNN (The Chinese University of Hongkong,2015)</vt:lpstr>
      <vt:lpstr>My Design</vt:lpstr>
      <vt:lpstr>ResNet</vt:lpstr>
      <vt:lpstr>GAN</vt:lpstr>
      <vt:lpstr>PowerPoint Presentation</vt:lpstr>
      <vt:lpstr>Evaluation</vt:lpstr>
      <vt:lpstr>Evaluation</vt:lpstr>
      <vt:lpstr>Result</vt:lpstr>
      <vt:lpstr>Thank You</vt:lpstr>
      <vt:lpstr>Challenges in design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Super-resolution for OCT and CT images using deep learning method </dc:title>
  <dc:creator>Dingyan Chen</dc:creator>
  <cp:lastModifiedBy>Dingyan Chen</cp:lastModifiedBy>
  <cp:revision>22</cp:revision>
  <dcterms:created xsi:type="dcterms:W3CDTF">2018-05-15T17:37:13Z</dcterms:created>
  <dcterms:modified xsi:type="dcterms:W3CDTF">2018-05-17T12:33:48Z</dcterms:modified>
</cp:coreProperties>
</file>